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presProps.xml" ContentType="application/vnd.openxmlformats-officedocument.presentationml.presProps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11.png" ContentType="image/png"/>
  <Override PartName="/ppt/media/image5.jpeg" ContentType="image/jpeg"/>
  <Override PartName="/ppt/media/image7.png" ContentType="image/png"/>
  <Override PartName="/ppt/media/image6.png" ContentType="image/png"/>
  <Override PartName="/ppt/media/image8.png" ContentType="image/png"/>
  <Override PartName="/ppt/media/image9.png" ContentType="image/png"/>
  <Override PartName="/ppt/media/image10.png" ContentType="image/png"/>
  <Override PartName="/ppt/media/image12.png" ContentType="image/png"/>
  <Override PartName="/ppt/media/image13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72DCB6B1-A6F5-4684-B301-83C72E897141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227B250D-A740-4D46-9282-F36266FF99C1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D85BE0B-3CAA-4C15-86FE-3C67B828CF91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CCCF30C5-7AEE-4D00-94DC-B26940663AF9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43068F7B-756C-4EB4-8556-6BABB9F7738B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5AA496C9-40E9-4C8B-8719-32D4B9E5A890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82D1A2AE-8911-424D-A0E7-0E1CDDAF26A3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C5BD9BF3-DD2F-40D5-AC99-83FEA7808911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A8E3AF54-C43F-426B-BF18-ED8320C7EF71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BBBDC95-3DC3-4BFF-B5AD-1C5FB5554D69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D5084B46-5D0E-4980-8A60-5EDF54A70AA3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239640" y="160020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022080" y="160020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457200" y="396432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239640" y="396432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022080" y="396432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429F9BA9-F5F1-4447-A5D0-9239C6F017ED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92CC12E6-8F22-4806-B48E-1499F50D0BC1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DC642178-BD5C-4146-AE05-0BADF41BD7E3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16F2E3C8-E769-4F69-8A1D-FE06338C8C3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40D3B688-6F21-4B09-99E4-5D38FF7C90E6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7358B379-0922-4F1C-A77E-3A8AE37C846D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fr-FR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1A89E8CD-14E2-42B0-8F4E-757E16CA9A76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493ED9D3-C6B4-4A14-AA5A-D2FCA7827CB3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1F1763F3-EBC2-4793-A3FC-C6CC1DDEA26E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B08060FE-E9AC-4B2B-B25C-F7308F03CDEF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C45D828A-33D2-42B3-A4AA-318D65BEC067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F1484969-ABFA-4D0F-A579-6083AF4C1D47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fr-FR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3239640" y="160020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6022080" y="160020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/>
          </p:nvPr>
        </p:nvSpPr>
        <p:spPr>
          <a:xfrm>
            <a:off x="457200" y="396432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/>
          </p:nvPr>
        </p:nvSpPr>
        <p:spPr>
          <a:xfrm>
            <a:off x="3239640" y="396432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/>
          </p:nvPr>
        </p:nvSpPr>
        <p:spPr>
          <a:xfrm>
            <a:off x="6022080" y="3964320"/>
            <a:ext cx="2649600" cy="2158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4B839446-FAC1-4350-8F80-1FBF4D11DFA3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Cliquez pour modifier le style du titre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Cliquez pour modifier les styles du texte du masque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  <a:p>
            <a:pPr lvl="1" marL="743040" indent="-28584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fr-FR" sz="2800" spc="-1" strike="noStrike">
                <a:solidFill>
                  <a:srgbClr val="000000"/>
                </a:solidFill>
                <a:latin typeface="Calibri"/>
              </a:rPr>
              <a:t>Deuxième niveau</a:t>
            </a:r>
            <a:endParaRPr b="0" lang="fr-FR" sz="28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6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Troisième niveau</a:t>
            </a:r>
            <a:endParaRPr b="0" lang="fr-FR" sz="2400" spc="-1" strike="noStrike">
              <a:solidFill>
                <a:srgbClr val="000000"/>
              </a:solidFill>
              <a:latin typeface="Calibri"/>
            </a:endParaRPr>
          </a:p>
          <a:p>
            <a:pPr lvl="3" marL="1600200" indent="-2286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fr-FR" sz="2000" spc="-1" strike="noStrike">
                <a:solidFill>
                  <a:srgbClr val="000000"/>
                </a:solidFill>
                <a:latin typeface="Calibri"/>
              </a:rPr>
              <a:t>Quatrième niveau</a:t>
            </a:r>
            <a:endParaRPr b="0" lang="fr-FR" sz="2000" spc="-1" strike="noStrike">
              <a:solidFill>
                <a:srgbClr val="000000"/>
              </a:solidFill>
              <a:latin typeface="Calibri"/>
            </a:endParaRPr>
          </a:p>
          <a:p>
            <a:pPr lvl="4" marL="2057400" indent="-2286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fr-FR" sz="2000" spc="-1" strike="noStrike">
                <a:solidFill>
                  <a:srgbClr val="000000"/>
                </a:solidFill>
                <a:latin typeface="Calibri"/>
              </a:rPr>
              <a:t>Cinquième niveau</a:t>
            </a:r>
            <a:endParaRPr b="0" lang="fr-FR" sz="2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 idx="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>
              <a:lnSpc>
                <a:spcPct val="100000"/>
              </a:lnSpc>
              <a:buNone/>
              <a:defRPr b="0" lang="fr-FR" sz="1200" spc="-1" strike="noStrike">
                <a:solidFill>
                  <a:srgbClr val="8b8b8b"/>
                </a:solidFill>
                <a:latin typeface="Calibri"/>
              </a:defRPr>
            </a:lvl1pPr>
          </a:lstStyle>
          <a:p>
            <a:pPr>
              <a:lnSpc>
                <a:spcPct val="100000"/>
              </a:lnSpc>
              <a:buNone/>
            </a:pPr>
            <a:r>
              <a:rPr b="0" lang="fr-FR" sz="1200" spc="-1" strike="noStrike">
                <a:solidFill>
                  <a:srgbClr val="8b8b8b"/>
                </a:solidFill>
                <a:latin typeface="Calibri"/>
              </a:rPr>
              <a:t>&lt;date/heure&gt;</a:t>
            </a:r>
            <a:endParaRPr b="0" lang="fr-FR" sz="12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 idx="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ctr">
              <a:buNone/>
              <a:defRPr b="0" lang="fr-FR" sz="1400" spc="-1" strike="noStrike">
                <a:latin typeface="Times New Roman"/>
              </a:defRPr>
            </a:lvl1pPr>
          </a:lstStyle>
          <a:p>
            <a:pPr algn="ctr">
              <a:buNone/>
            </a:pPr>
            <a:r>
              <a:rPr b="0" lang="fr-FR" sz="1400" spc="-1" strike="noStrike">
                <a:latin typeface="Times New Roman"/>
              </a:rPr>
              <a:t>&lt;pied de page&gt;</a:t>
            </a:r>
            <a:endParaRPr b="0" lang="fr-FR" sz="14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 idx="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r">
              <a:lnSpc>
                <a:spcPct val="100000"/>
              </a:lnSpc>
              <a:buNone/>
              <a:defRPr b="0" lang="fr-FR" sz="1200" spc="-1" strike="noStrike">
                <a:solidFill>
                  <a:srgbClr val="8b8b8b"/>
                </a:solidFill>
                <a:latin typeface="Calibri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F10518BA-0DB4-4DE3-B5FE-ED9B5C6B3BF1}" type="slidenum">
              <a:rPr b="0" lang="fr-FR" sz="1200" spc="-1" strike="noStrike">
                <a:solidFill>
                  <a:srgbClr val="8b8b8b"/>
                </a:solidFill>
                <a:latin typeface="Calibri"/>
              </a:rPr>
              <a:t>&lt;numéro&gt;</a:t>
            </a:fld>
            <a:endParaRPr b="0" lang="fr-FR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Cliquez pour modifier le style du titre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dt" idx="4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>
              <a:lnSpc>
                <a:spcPct val="100000"/>
              </a:lnSpc>
              <a:buNone/>
              <a:defRPr b="0" lang="fr-FR" sz="1200" spc="-1" strike="noStrike">
                <a:solidFill>
                  <a:srgbClr val="8b8b8b"/>
                </a:solidFill>
                <a:latin typeface="Calibri"/>
              </a:defRPr>
            </a:lvl1pPr>
          </a:lstStyle>
          <a:p>
            <a:pPr>
              <a:lnSpc>
                <a:spcPct val="100000"/>
              </a:lnSpc>
              <a:buNone/>
            </a:pPr>
            <a:r>
              <a:rPr b="0" lang="fr-FR" sz="1200" spc="-1" strike="noStrike">
                <a:solidFill>
                  <a:srgbClr val="8b8b8b"/>
                </a:solidFill>
                <a:latin typeface="Calibri"/>
              </a:rPr>
              <a:t>&lt;date/heure&gt;</a:t>
            </a:r>
            <a:endParaRPr b="0" lang="fr-FR" sz="1200" spc="-1" strike="noStrike">
              <a:latin typeface="Times New Roman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ftr" idx="5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ctr">
              <a:buNone/>
              <a:defRPr b="0" lang="fr-FR" sz="1400" spc="-1" strike="noStrike">
                <a:latin typeface="Times New Roman"/>
              </a:defRPr>
            </a:lvl1pPr>
          </a:lstStyle>
          <a:p>
            <a:pPr algn="ctr">
              <a:buNone/>
            </a:pPr>
            <a:r>
              <a:rPr b="0" lang="fr-FR" sz="1400" spc="-1" strike="noStrike">
                <a:latin typeface="Times New Roman"/>
              </a:rPr>
              <a:t>&lt;pied de page&gt;</a:t>
            </a:r>
            <a:endParaRPr b="0" lang="fr-FR" sz="14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sldNum" idx="6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r">
              <a:lnSpc>
                <a:spcPct val="100000"/>
              </a:lnSpc>
              <a:buNone/>
              <a:defRPr b="0" lang="fr-FR" sz="1200" spc="-1" strike="noStrike">
                <a:solidFill>
                  <a:srgbClr val="8b8b8b"/>
                </a:solidFill>
                <a:latin typeface="Calibri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7A6A9422-724A-4039-88D4-E3F776B48FCE}" type="slidenum">
              <a:rPr b="0" lang="fr-FR" sz="1200" spc="-1" strike="noStrike">
                <a:solidFill>
                  <a:srgbClr val="8b8b8b"/>
                </a:solidFill>
                <a:latin typeface="Calibri"/>
              </a:rPr>
              <a:t>&lt;numéro&gt;</a:t>
            </a:fld>
            <a:endParaRPr b="0" lang="fr-FR" sz="1200" spc="-1" strike="noStrike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Cliquez pour éditer le format du plan de texte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400" spc="-1" strike="noStrike">
                <a:solidFill>
                  <a:srgbClr val="000000"/>
                </a:solidFill>
                <a:latin typeface="Calibri"/>
              </a:rPr>
              <a:t>Second niveau de plan</a:t>
            </a:r>
            <a:endParaRPr b="0" lang="fr-FR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pc="-1" strike="noStrike">
                <a:solidFill>
                  <a:srgbClr val="000000"/>
                </a:solidFill>
                <a:latin typeface="Calibri"/>
              </a:rPr>
              <a:t>Troisième niveau de plan</a:t>
            </a:r>
            <a:endParaRPr b="0" lang="fr-FR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2000" spc="-1" strike="noStrike">
                <a:solidFill>
                  <a:srgbClr val="000000"/>
                </a:solidFill>
                <a:latin typeface="Calibri"/>
              </a:rPr>
              <a:t>Quatrième niveau de plan</a:t>
            </a:r>
            <a:endParaRPr b="0" lang="fr-FR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pc="-1" strike="noStrike">
                <a:solidFill>
                  <a:srgbClr val="000000"/>
                </a:solidFill>
                <a:latin typeface="Calibri"/>
              </a:rPr>
              <a:t>Cinquième niveau de plan</a:t>
            </a:r>
            <a:endParaRPr b="0" lang="fr-FR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pc="-1" strike="noStrike">
                <a:solidFill>
                  <a:srgbClr val="000000"/>
                </a:solidFill>
                <a:latin typeface="Calibri"/>
              </a:rPr>
              <a:t>Sixième niveau de plan</a:t>
            </a:r>
            <a:endParaRPr b="0" lang="fr-FR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pc="-1" strike="noStrike">
                <a:solidFill>
                  <a:srgbClr val="000000"/>
                </a:solidFill>
                <a:latin typeface="Calibri"/>
              </a:rPr>
              <a:t>Septième niveau de plan</a:t>
            </a:r>
            <a:endParaRPr b="0" lang="fr-FR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4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image" Target="../media/image6.png"/><Relationship Id="rId3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1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solidFill>
            <a:srgbClr val="ffc000"/>
          </a:solidFill>
          <a:ln w="0">
            <a:solidFill>
              <a:srgbClr val="ffc000"/>
            </a:solidFill>
          </a:ln>
        </p:spPr>
        <p:txBody>
          <a:bodyPr anchor="ctr">
            <a:normAutofit fontScale="77000"/>
          </a:bodyPr>
          <a:p>
            <a:pPr algn="ctr">
              <a:lnSpc>
                <a:spcPct val="100000"/>
              </a:lnSpc>
              <a:buNone/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Fractal Structure                          </a:t>
            </a:r>
            <a:br/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            of Time / Price scaling invariance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83" name="Picture 2" descr=""/>
          <p:cNvPicPr/>
          <p:nvPr/>
        </p:nvPicPr>
        <p:blipFill>
          <a:blip r:embed="rId1"/>
          <a:stretch/>
        </p:blipFill>
        <p:spPr>
          <a:xfrm>
            <a:off x="1554840" y="1600200"/>
            <a:ext cx="6034320" cy="452556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solidFill>
            <a:srgbClr val="ffff00"/>
          </a:solidFill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STRUCTURE OF TIME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 type="subTitle"/>
          </p:nvPr>
        </p:nvSpPr>
        <p:spPr>
          <a:xfrm>
            <a:off x="1371600" y="3886200"/>
            <a:ext cx="6400440" cy="1752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pPr algn="ctr">
              <a:buNone/>
            </a:pPr>
            <a:endParaRPr b="0" lang="fr-FR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solidFill>
            <a:srgbClr val="d9d9d9"/>
          </a:solidFill>
          <a:ln w="0">
            <a:noFill/>
          </a:ln>
        </p:spPr>
        <p:txBody>
          <a:bodyPr anchor="ctr">
            <a:normAutofit/>
          </a:bodyPr>
          <a:p>
            <a:pPr algn="ctr">
              <a:lnSpc>
                <a:spcPct val="100000"/>
              </a:lnSpc>
              <a:buNone/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Musical Octave Structure 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87" name="Espace réservé du contenu 3" descr=""/>
          <p:cNvPicPr/>
          <p:nvPr/>
        </p:nvPicPr>
        <p:blipFill>
          <a:blip r:embed="rId1"/>
          <a:stretch/>
        </p:blipFill>
        <p:spPr>
          <a:xfrm>
            <a:off x="971640" y="1700640"/>
            <a:ext cx="7560360" cy="4464000"/>
          </a:xfrm>
          <a:prstGeom prst="rect">
            <a:avLst/>
          </a:prstGeom>
          <a:ln w="9525">
            <a:noFill/>
          </a:ln>
        </p:spPr>
      </p:pic>
      <p:pic>
        <p:nvPicPr>
          <p:cNvPr id="88" name="Espace réservé du contenu 3" descr=""/>
          <p:cNvPicPr/>
          <p:nvPr/>
        </p:nvPicPr>
        <p:blipFill>
          <a:blip r:embed="rId2"/>
          <a:stretch/>
        </p:blipFill>
        <p:spPr>
          <a:xfrm>
            <a:off x="857160" y="1714320"/>
            <a:ext cx="7560360" cy="446400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solidFill>
            <a:srgbClr val="d9d9d9"/>
          </a:solidFill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Musical Octave Structure 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0" name="Picture 2" descr=""/>
          <p:cNvPicPr/>
          <p:nvPr/>
        </p:nvPicPr>
        <p:blipFill>
          <a:blip r:embed="rId1"/>
          <a:stretch/>
        </p:blipFill>
        <p:spPr>
          <a:xfrm>
            <a:off x="794160" y="1600200"/>
            <a:ext cx="7555680" cy="452556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L’INVARIANCE D’ECHELLE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80000"/>
          </a:bodyPr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Par une étude précise de séries </a:t>
            </a:r>
            <a:r>
              <a:rPr b="1" lang="fr-FR" sz="3200" spc="-1" strike="noStrike">
                <a:solidFill>
                  <a:srgbClr val="000000"/>
                </a:solidFill>
                <a:latin typeface="Calibri"/>
              </a:rPr>
              <a:t>de cours boursiers</a:t>
            </a: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 Mandelbrot montre que les fluctuations à long terme ont exactement la même allure que les fluctuations à cours terme (</a:t>
            </a:r>
            <a:r>
              <a:rPr b="1" lang="fr-FR" sz="3200" spc="-1" strike="noStrike">
                <a:solidFill>
                  <a:srgbClr val="000000"/>
                </a:solidFill>
                <a:latin typeface="Calibri"/>
              </a:rPr>
              <a:t>invariance d'échelle</a:t>
            </a: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). 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Bien entendu cette théorie fractale des cours boursiers ne permet pas de prédire ce qui va se passer à un moment donné 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Mais elle permet de prédire que des variations brutales peuvent se produire de manière pratiquement inattendue lorsque la liberté des cours n'est pas encadrée par des freins institutionnels.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3" name="Picture 2" descr="http://www.tuncay2.com/imguser/forum/20130307/19350070182.jpg"/>
          <p:cNvPicPr/>
          <p:nvPr/>
        </p:nvPicPr>
        <p:blipFill>
          <a:blip r:embed="rId1"/>
          <a:stretch/>
        </p:blipFill>
        <p:spPr>
          <a:xfrm>
            <a:off x="323640" y="188640"/>
            <a:ext cx="8496720" cy="6480360"/>
          </a:xfrm>
          <a:prstGeom prst="rect">
            <a:avLst/>
          </a:prstGeom>
          <a:ln w="0">
            <a:noFill/>
          </a:ln>
        </p:spPr>
      </p:pic>
      <p:pic>
        <p:nvPicPr>
          <p:cNvPr id="94" name="Picture 2" descr=""/>
          <p:cNvPicPr/>
          <p:nvPr/>
        </p:nvPicPr>
        <p:blipFill>
          <a:blip r:embed="rId2"/>
          <a:stretch/>
        </p:blipFill>
        <p:spPr>
          <a:xfrm>
            <a:off x="271440" y="57240"/>
            <a:ext cx="8600760" cy="674352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solidFill>
            <a:srgbClr val="d9d9d9"/>
          </a:solidFill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Time increments to use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                                       </a:t>
            </a: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8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                                       </a:t>
            </a: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16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                                       </a:t>
            </a: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32     (Re)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                                       </a:t>
            </a: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64    (Mi)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                                       </a:t>
            </a: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128 (Sol)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                                       </a:t>
            </a: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256 (Do High)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                                       </a:t>
            </a: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Etc  …….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641"/>
              </a:spcBef>
              <a:buNone/>
            </a:pP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solidFill>
            <a:srgbClr val="d9d9d9"/>
          </a:solidFill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Time increments to use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                                       </a:t>
            </a: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12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                                       </a:t>
            </a: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24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                                       </a:t>
            </a: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48   (So1)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                                       </a:t>
            </a: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96   (So2)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                                       </a:t>
            </a: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192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                                       </a:t>
            </a: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384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                                       </a:t>
            </a:r>
            <a:r>
              <a:rPr b="0" lang="fr-FR" sz="3200" spc="-1" strike="noStrike">
                <a:solidFill>
                  <a:srgbClr val="000000"/>
                </a:solidFill>
                <a:latin typeface="Calibri"/>
              </a:rPr>
              <a:t>Etc  …….</a:t>
            </a: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641"/>
              </a:spcBef>
              <a:buNone/>
            </a:pPr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428760" y="1500120"/>
            <a:ext cx="8229240" cy="1142640"/>
          </a:xfrm>
          <a:prstGeom prst="rect">
            <a:avLst/>
          </a:prstGeom>
          <a:solidFill>
            <a:srgbClr val="ffff00"/>
          </a:solidFill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Price Structure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457200" y="3000240"/>
            <a:ext cx="8229240" cy="31255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fr-FR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solidFill>
            <a:srgbClr val="d9d9d9"/>
          </a:solidFill>
          <a:ln w="0">
            <a:noFill/>
          </a:ln>
        </p:spPr>
        <p:txBody>
          <a:bodyPr anchor="ctr">
            <a:normAutofit fontScale="77000"/>
          </a:bodyPr>
          <a:p>
            <a:pPr algn="ctr">
              <a:lnSpc>
                <a:spcPct val="100000"/>
              </a:lnSpc>
              <a:buNone/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Gann’s Last Vision of Price :</a:t>
            </a:r>
            <a:br/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Autosimilarity of the Fractal of Price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graphicFrame>
        <p:nvGraphicFramePr>
          <p:cNvPr id="102" name="Espace réservé du contenu 3"/>
          <p:cNvGraphicFramePr/>
          <p:nvPr/>
        </p:nvGraphicFramePr>
        <p:xfrm>
          <a:off x="467640" y="1628640"/>
          <a:ext cx="8229240" cy="4248000"/>
        </p:xfrm>
        <a:graphic>
          <a:graphicData uri="http://schemas.openxmlformats.org/drawingml/2006/table">
            <a:tbl>
              <a:tblPr/>
              <a:tblGrid>
                <a:gridCol w="957600"/>
                <a:gridCol w="3265920"/>
                <a:gridCol w="736560"/>
                <a:gridCol w="736560"/>
                <a:gridCol w="1058760"/>
                <a:gridCol w="736560"/>
                <a:gridCol w="737280"/>
              </a:tblGrid>
              <a:tr h="385920"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OCTAVE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PROPRIETES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1,25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12,5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125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1 250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12 500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ff00"/>
                    </a:solidFill>
                  </a:tcPr>
                </a:tc>
              </a:tr>
              <a:tr h="385920"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fr-FR" sz="10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  <a:endParaRPr b="0" lang="fr-FR" sz="10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fr-FR" sz="10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  <a:endParaRPr b="0" lang="fr-FR" sz="10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920"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SRL (8/8)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Ultime Support &amp; Résistance 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100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1 000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10 000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100 000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920"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SRL (7/8)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Faiblesse, Calage &amp; Retournement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8,75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87,5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875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8 750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87 500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920"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SRL (6/8)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Pivot, Retournement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7,5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75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750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7 500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75 000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920"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SRL (5/8)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Haut de la Zone d'Hésitation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6,25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62,5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625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6 250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62 500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920"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SRL (4/8)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Major Support / Resistance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50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500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5 000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50 000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920"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SRL (3/8)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Bas de la Zone d'Hésitation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99cc00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3,75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37,5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375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3 750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37 500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920"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SRL (2/8)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Pivot, Retournement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2,5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250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2 500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25 000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5920"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SRL (1/8)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Faiblesse, Calage &amp; Retournement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1,25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12,5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125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1 250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12 500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88800"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SRL (0/8)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Ultime Support &amp; Résistance 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solidFill>
                      <a:srgbClr val="00ccff"/>
                    </a:solidFill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9000" rIns="9000" tIns="9000" bIns="0" anchor="b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fr-FR" sz="1400" spc="-1" strike="noStrike">
                          <a:solidFill>
                            <a:srgbClr val="000000"/>
                          </a:solidFill>
                          <a:latin typeface="Arial"/>
                        </a:rPr>
                        <a:t>0</a:t>
                      </a:r>
                      <a:endParaRPr b="0" lang="fr-FR" sz="1400" spc="-1" strike="noStrike">
                        <a:latin typeface="Arial"/>
                      </a:endParaRPr>
                    </a:p>
                  </a:txBody>
                  <a:tcPr anchor="b" marL="9000" marR="9000">
                    <a:lnL w="6480">
                      <a:solidFill>
                        <a:srgbClr val="000000"/>
                      </a:solidFill>
                    </a:lnL>
                    <a:lnR w="6480">
                      <a:solidFill>
                        <a:srgbClr val="000000"/>
                      </a:solidFill>
                    </a:lnR>
                    <a:lnT w="6480">
                      <a:solidFill>
                        <a:srgbClr val="000000"/>
                      </a:solidFill>
                    </a:lnT>
                    <a:lnB w="648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28760" y="285840"/>
            <a:ext cx="8400600" cy="1142640"/>
          </a:xfrm>
          <a:prstGeom prst="rect">
            <a:avLst/>
          </a:prstGeom>
          <a:solidFill>
            <a:srgbClr val="d9d9d9"/>
          </a:solidFill>
          <a:ln w="0">
            <a:noFill/>
          </a:ln>
        </p:spPr>
        <p:txBody>
          <a:bodyPr anchor="ctr">
            <a:normAutofit fontScale="88000"/>
          </a:bodyPr>
          <a:p>
            <a:pPr algn="ctr">
              <a:lnSpc>
                <a:spcPct val="100000"/>
              </a:lnSpc>
              <a:buNone/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Phase of Transition / Hesitation Zone 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4" name="Picture 2" descr=""/>
          <p:cNvPicPr/>
          <p:nvPr/>
        </p:nvPicPr>
        <p:blipFill>
          <a:blip r:embed="rId1"/>
          <a:stretch/>
        </p:blipFill>
        <p:spPr>
          <a:xfrm>
            <a:off x="457200" y="1660680"/>
            <a:ext cx="8229240" cy="440460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solidFill>
            <a:srgbClr val="d9d9d9"/>
          </a:solidFill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DAX – 0 / 100 000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6" name="Picture 2" descr=""/>
          <p:cNvPicPr/>
          <p:nvPr/>
        </p:nvPicPr>
        <p:blipFill>
          <a:blip r:embed="rId1"/>
          <a:stretch/>
        </p:blipFill>
        <p:spPr>
          <a:xfrm>
            <a:off x="457200" y="2120400"/>
            <a:ext cx="8229240" cy="348552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solidFill>
            <a:srgbClr val="d9d9d9"/>
          </a:solidFill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DAX – Phase of Transition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8" name="Picture 3" descr=""/>
          <p:cNvPicPr/>
          <p:nvPr/>
        </p:nvPicPr>
        <p:blipFill>
          <a:blip r:embed="rId1"/>
          <a:stretch/>
        </p:blipFill>
        <p:spPr>
          <a:xfrm>
            <a:off x="457200" y="1884600"/>
            <a:ext cx="8229240" cy="395712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solidFill>
            <a:srgbClr val="d9d9d9"/>
          </a:solidFill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DAX 0 / 25 000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10" name="Picture 2" descr=""/>
          <p:cNvPicPr/>
          <p:nvPr/>
        </p:nvPicPr>
        <p:blipFill>
          <a:blip r:embed="rId1"/>
          <a:stretch/>
        </p:blipFill>
        <p:spPr>
          <a:xfrm>
            <a:off x="457200" y="2120400"/>
            <a:ext cx="8229240" cy="348552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solidFill>
            <a:srgbClr val="ffc000"/>
          </a:solidFill>
          <a:ln w="0">
            <a:solidFill>
              <a:srgbClr val="ffc000"/>
            </a:solidFill>
          </a:ln>
        </p:spPr>
        <p:txBody>
          <a:bodyPr anchor="ctr">
            <a:normAutofit fontScale="78000"/>
          </a:bodyPr>
          <a:p>
            <a:pPr algn="ctr">
              <a:lnSpc>
                <a:spcPct val="100000"/>
              </a:lnSpc>
              <a:buNone/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Fractal Structure                                     of Time / Price scaling invariance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12" name="Picture 2" descr=""/>
          <p:cNvPicPr/>
          <p:nvPr/>
        </p:nvPicPr>
        <p:blipFill>
          <a:blip r:embed="rId1"/>
          <a:stretch/>
        </p:blipFill>
        <p:spPr>
          <a:xfrm>
            <a:off x="1554840" y="1600200"/>
            <a:ext cx="6034320" cy="452556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solidFill>
            <a:srgbClr val="d9d9d9"/>
          </a:solidFill>
          <a:ln w="0">
            <a:noFill/>
          </a:ln>
        </p:spPr>
        <p:txBody>
          <a:bodyPr anchor="ctr">
            <a:normAutofit fontScale="78000"/>
          </a:bodyPr>
          <a:p>
            <a:pPr algn="ctr">
              <a:lnSpc>
                <a:spcPct val="100000"/>
              </a:lnSpc>
              <a:buNone/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Facebook = 187.5 &gt; 125</a:t>
            </a:r>
            <a:br/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Fractal of Price : 0 / 1 000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14" name="Picture 2" descr=""/>
          <p:cNvPicPr/>
          <p:nvPr/>
        </p:nvPicPr>
        <p:blipFill>
          <a:blip r:embed="rId1"/>
          <a:stretch/>
        </p:blipFill>
        <p:spPr>
          <a:xfrm>
            <a:off x="457200" y="2120400"/>
            <a:ext cx="8229240" cy="348552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solidFill>
            <a:srgbClr val="d9d9d9"/>
          </a:solidFill>
          <a:ln w="0">
            <a:noFill/>
          </a:ln>
        </p:spPr>
        <p:txBody>
          <a:bodyPr anchor="ctr">
            <a:normAutofit fontScale="77000"/>
          </a:bodyPr>
          <a:p>
            <a:pPr algn="ctr">
              <a:lnSpc>
                <a:spcPct val="100000"/>
              </a:lnSpc>
              <a:buNone/>
            </a:pPr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Facebook</a:t>
            </a:r>
            <a:br/>
            <a:r>
              <a:rPr b="0" lang="fr-FR" sz="4400" spc="-1" strike="noStrike">
                <a:solidFill>
                  <a:srgbClr val="000000"/>
                </a:solidFill>
                <a:latin typeface="Calibri"/>
              </a:rPr>
              <a:t>« Operative » Fractal of Price :  0 / 250</a:t>
            </a:r>
            <a:endParaRPr b="0" lang="fr-FR" sz="4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16" name="Picture 5" descr=""/>
          <p:cNvPicPr/>
          <p:nvPr/>
        </p:nvPicPr>
        <p:blipFill>
          <a:blip r:embed="rId1"/>
          <a:stretch/>
        </p:blipFill>
        <p:spPr>
          <a:xfrm>
            <a:off x="457200" y="2120400"/>
            <a:ext cx="8229240" cy="348552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1038</TotalTime>
  <Application>LibreOffice/7.3.0.3$Windows_X86_64 LibreOffice_project/0f246aa12d0eee4a0f7adcefbf7c878fc2238db3</Application>
  <AppVersion>15.0000</AppVersion>
  <Words>348</Words>
  <Paragraphs>110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2013-02-24T01:48:56Z</dcterms:created>
  <dc:creator>alain</dc:creator>
  <dc:description/>
  <dc:language>fr-FR</dc:language>
  <cp:lastModifiedBy/>
  <dcterms:modified xsi:type="dcterms:W3CDTF">2023-11-21T14:32:18Z</dcterms:modified>
  <cp:revision>83</cp:revision>
  <dc:subject/>
  <dc:title>LES FRACTALES DE PRIX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Affichage à l'écran (4:3)</vt:lpwstr>
  </property>
  <property fmtid="{D5CDD505-2E9C-101B-9397-08002B2CF9AE}" pid="3" name="Slides">
    <vt:i4>16</vt:i4>
  </property>
</Properties>
</file>