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56" r:id="rId3"/>
    <p:sldId id="283" r:id="rId4"/>
    <p:sldId id="295" r:id="rId5"/>
    <p:sldId id="298" r:id="rId6"/>
    <p:sldId id="285" r:id="rId7"/>
    <p:sldId id="286" r:id="rId8"/>
    <p:sldId id="284" r:id="rId9"/>
    <p:sldId id="258" r:id="rId10"/>
    <p:sldId id="288" r:id="rId11"/>
    <p:sldId id="299" r:id="rId12"/>
    <p:sldId id="292" r:id="rId13"/>
    <p:sldId id="293" r:id="rId14"/>
    <p:sldId id="300" r:id="rId15"/>
    <p:sldId id="290" r:id="rId16"/>
    <p:sldId id="291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55" autoAdjust="0"/>
    <p:restoredTop sz="94638" autoAdjust="0"/>
  </p:normalViewPr>
  <p:slideViewPr>
    <p:cSldViewPr>
      <p:cViewPr>
        <p:scale>
          <a:sx n="71" d="100"/>
          <a:sy n="71" d="100"/>
        </p:scale>
        <p:origin x="-1878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rgbClr val="FFC000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>Fractal Structure                                     of Time </a:t>
            </a:r>
            <a:r>
              <a:rPr lang="fr-FR" dirty="0" smtClean="0"/>
              <a:t>/ </a:t>
            </a:r>
            <a:r>
              <a:rPr lang="fr-FR" dirty="0" smtClean="0"/>
              <a:t>Price </a:t>
            </a:r>
            <a:r>
              <a:rPr lang="fr-FR" dirty="0" err="1" smtClean="0"/>
              <a:t>scaling</a:t>
            </a:r>
            <a:r>
              <a:rPr lang="fr-FR" dirty="0" smtClean="0"/>
              <a:t> invariance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STRUCTURE OF TIME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Musical Octave Structure 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00809"/>
            <a:ext cx="756084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space réservé du contenu 3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8"/>
            <a:ext cx="756084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Musical Octave Structure 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94052" y="1600200"/>
            <a:ext cx="75558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L’INVARIANCE D’ECHELLE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FR" dirty="0" smtClean="0"/>
              <a:t>Par une étude précise de séries </a:t>
            </a:r>
            <a:r>
              <a:rPr lang="fr-FR" b="1" dirty="0" smtClean="0"/>
              <a:t>de cours boursiers</a:t>
            </a:r>
            <a:r>
              <a:rPr lang="fr-FR" dirty="0" smtClean="0"/>
              <a:t> Mandelbrot montre que les fluctuations à long terme ont exactement la même allure que les fluctuations à cours terme (</a:t>
            </a:r>
            <a:r>
              <a:rPr lang="fr-FR" b="1" dirty="0" smtClean="0"/>
              <a:t>invariance d'échelle</a:t>
            </a:r>
            <a:r>
              <a:rPr lang="fr-FR" dirty="0" smtClean="0"/>
              <a:t>). </a:t>
            </a:r>
          </a:p>
          <a:p>
            <a:r>
              <a:rPr lang="fr-FR" dirty="0" smtClean="0"/>
              <a:t>Bien entendu cette théorie fractale des cours boursiers ne permet pas de prédire ce qui va se passer à un moment donné </a:t>
            </a:r>
          </a:p>
          <a:p>
            <a:r>
              <a:rPr lang="fr-FR" dirty="0" smtClean="0"/>
              <a:t>Mais elle permet de prédire que des variations brutales peuvent se produire de manière pratiquement inattendue lorsque la liberté des cours n'est pas encadrée par des freins institutionnels.</a:t>
            </a:r>
            <a:endParaRPr lang="fr-FR" dirty="0"/>
          </a:p>
        </p:txBody>
      </p:sp>
      <p:pic>
        <p:nvPicPr>
          <p:cNvPr id="23554" name="Picture 2" descr="http://www.tuncay2.com/imguser/forum/20130307/19350070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496944" cy="6480720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3" y="57150"/>
            <a:ext cx="8601075" cy="674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Time </a:t>
            </a:r>
            <a:r>
              <a:rPr lang="fr-FR" dirty="0" err="1" smtClean="0"/>
              <a:t>increments</a:t>
            </a:r>
            <a:r>
              <a:rPr lang="fr-FR" dirty="0" smtClean="0"/>
              <a:t> to use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                                      8</a:t>
            </a:r>
          </a:p>
          <a:p>
            <a:r>
              <a:rPr lang="fr-FR" dirty="0" smtClean="0"/>
              <a:t>                                       16</a:t>
            </a:r>
          </a:p>
          <a:p>
            <a:r>
              <a:rPr lang="fr-FR" dirty="0" smtClean="0"/>
              <a:t>                                       32</a:t>
            </a:r>
          </a:p>
          <a:p>
            <a:r>
              <a:rPr lang="fr-FR" dirty="0" smtClean="0"/>
              <a:t>                                       64</a:t>
            </a:r>
          </a:p>
          <a:p>
            <a:r>
              <a:rPr lang="fr-FR" dirty="0" smtClean="0"/>
              <a:t>                                       128</a:t>
            </a:r>
          </a:p>
          <a:p>
            <a:r>
              <a:rPr lang="fr-FR" dirty="0" smtClean="0"/>
              <a:t>                                       256</a:t>
            </a:r>
          </a:p>
          <a:p>
            <a:r>
              <a:rPr lang="fr-FR" dirty="0" smtClean="0"/>
              <a:t>                                       </a:t>
            </a:r>
            <a:r>
              <a:rPr lang="fr-FR" dirty="0" err="1" smtClean="0"/>
              <a:t>Etc</a:t>
            </a:r>
            <a:r>
              <a:rPr lang="fr-FR" dirty="0" smtClean="0"/>
              <a:t>  …….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Time </a:t>
            </a:r>
            <a:r>
              <a:rPr lang="fr-FR" dirty="0" err="1" smtClean="0"/>
              <a:t>increments</a:t>
            </a:r>
            <a:r>
              <a:rPr lang="fr-FR" dirty="0" smtClean="0"/>
              <a:t> to use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                                      12</a:t>
            </a:r>
          </a:p>
          <a:p>
            <a:r>
              <a:rPr lang="fr-FR" dirty="0" smtClean="0"/>
              <a:t>                                       24</a:t>
            </a:r>
          </a:p>
          <a:p>
            <a:r>
              <a:rPr lang="fr-FR" dirty="0" smtClean="0"/>
              <a:t>                                       48</a:t>
            </a:r>
          </a:p>
          <a:p>
            <a:r>
              <a:rPr lang="fr-FR" dirty="0" smtClean="0"/>
              <a:t>                                       96</a:t>
            </a:r>
          </a:p>
          <a:p>
            <a:r>
              <a:rPr lang="fr-FR" dirty="0" smtClean="0"/>
              <a:t>                                       192</a:t>
            </a:r>
          </a:p>
          <a:p>
            <a:r>
              <a:rPr lang="fr-FR" dirty="0" smtClean="0"/>
              <a:t>                                       384</a:t>
            </a:r>
          </a:p>
          <a:p>
            <a:r>
              <a:rPr lang="fr-FR" dirty="0" smtClean="0"/>
              <a:t>                                       </a:t>
            </a:r>
            <a:r>
              <a:rPr lang="fr-FR" dirty="0" err="1" smtClean="0"/>
              <a:t>Etc</a:t>
            </a:r>
            <a:r>
              <a:rPr lang="fr-FR" dirty="0" smtClean="0"/>
              <a:t>  …….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1500174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Price Structure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000372"/>
            <a:ext cx="8229600" cy="3125791"/>
          </a:xfrm>
        </p:spPr>
        <p:txBody>
          <a:bodyPr/>
          <a:lstStyle/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Gann’s</a:t>
            </a:r>
            <a:r>
              <a:rPr lang="fr-FR" dirty="0" smtClean="0"/>
              <a:t> Last </a:t>
            </a:r>
            <a:r>
              <a:rPr lang="fr-FR" dirty="0" smtClean="0"/>
              <a:t>Vision </a:t>
            </a:r>
            <a:r>
              <a:rPr lang="fr-FR" dirty="0" smtClean="0"/>
              <a:t>of Price </a:t>
            </a:r>
            <a:r>
              <a:rPr lang="fr-FR" dirty="0" smtClean="0"/>
              <a:t>:</a:t>
            </a:r>
            <a:br>
              <a:rPr lang="fr-FR" dirty="0" smtClean="0"/>
            </a:br>
            <a:r>
              <a:rPr lang="fr-FR" dirty="0" err="1" smtClean="0"/>
              <a:t>Autosimilarity</a:t>
            </a:r>
            <a:r>
              <a:rPr lang="fr-FR" dirty="0" smtClean="0"/>
              <a:t> of the Fractal of Price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467544" y="1628796"/>
          <a:ext cx="8229599" cy="4248497"/>
        </p:xfrm>
        <a:graphic>
          <a:graphicData uri="http://schemas.openxmlformats.org/drawingml/2006/table">
            <a:tbl>
              <a:tblPr/>
              <a:tblGrid>
                <a:gridCol w="957716"/>
                <a:gridCol w="3266055"/>
                <a:gridCol w="736704"/>
                <a:gridCol w="736704"/>
                <a:gridCol w="1059012"/>
                <a:gridCol w="736704"/>
                <a:gridCol w="736704"/>
              </a:tblGrid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OCTAVE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PROPRIETES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1,25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1 250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(8/8)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100 000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(7/8)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8,75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87,5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8 750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87 500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(6/8)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75 000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(5/8)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Haut de la Zone d'Hésitation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6,25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6 250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(4/8)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Major Support / Resistance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50 000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(3/8)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Bas de la Zone d'Hésitation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3,75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37,5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3 750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37 500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(2/8)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25 000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(1/8)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1,25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1 250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(0/8)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40108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Phase </a:t>
            </a:r>
            <a:r>
              <a:rPr lang="fr-FR" dirty="0" smtClean="0"/>
              <a:t>of </a:t>
            </a:r>
            <a:r>
              <a:rPr lang="fr-FR" dirty="0" smtClean="0"/>
              <a:t>Transition / </a:t>
            </a:r>
            <a:r>
              <a:rPr lang="fr-FR" dirty="0" err="1" smtClean="0"/>
              <a:t>Hesitation</a:t>
            </a:r>
            <a:r>
              <a:rPr lang="fr-FR" dirty="0" smtClean="0"/>
              <a:t> </a:t>
            </a:r>
            <a:r>
              <a:rPr lang="fr-FR" dirty="0" smtClean="0"/>
              <a:t>Zone 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60634"/>
            <a:ext cx="8229600" cy="440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– 0 / 100 000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– Phase </a:t>
            </a:r>
            <a:r>
              <a:rPr lang="fr-FR" dirty="0" smtClean="0"/>
              <a:t>of</a:t>
            </a:r>
            <a:r>
              <a:rPr lang="fr-FR" dirty="0" smtClean="0"/>
              <a:t> </a:t>
            </a:r>
            <a:r>
              <a:rPr lang="fr-FR" dirty="0" smtClean="0"/>
              <a:t>Transition</a:t>
            </a:r>
            <a:endParaRPr lang="fr-FR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84527"/>
            <a:ext cx="8229600" cy="3957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0 / 25 000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rgbClr val="FFC000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>Fractal Structure                                     of Time </a:t>
            </a:r>
            <a:r>
              <a:rPr lang="fr-FR" dirty="0" smtClean="0"/>
              <a:t>/ </a:t>
            </a:r>
            <a:r>
              <a:rPr lang="fr-FR" dirty="0" smtClean="0"/>
              <a:t>Price </a:t>
            </a:r>
            <a:r>
              <a:rPr lang="fr-FR" dirty="0" err="1" smtClean="0"/>
              <a:t>scaling</a:t>
            </a:r>
            <a:r>
              <a:rPr lang="fr-FR" dirty="0" smtClean="0"/>
              <a:t> invariance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Facebook</a:t>
            </a:r>
            <a:r>
              <a:rPr lang="fr-FR" dirty="0" smtClean="0"/>
              <a:t> = 187.5 &gt; 125</a:t>
            </a:r>
            <a:br>
              <a:rPr lang="fr-FR" dirty="0" smtClean="0"/>
            </a:br>
            <a:r>
              <a:rPr lang="fr-FR" dirty="0" smtClean="0"/>
              <a:t>Fractal of Price : </a:t>
            </a:r>
            <a:r>
              <a:rPr lang="fr-FR" dirty="0" smtClean="0"/>
              <a:t>0 / 1 000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Facebook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« </a:t>
            </a:r>
            <a:r>
              <a:rPr lang="fr-FR" dirty="0" err="1" smtClean="0"/>
              <a:t>Operative</a:t>
            </a:r>
            <a:r>
              <a:rPr lang="fr-FR" dirty="0" smtClean="0"/>
              <a:t> » Fractal of Price </a:t>
            </a:r>
            <a:r>
              <a:rPr lang="fr-FR" dirty="0" smtClean="0"/>
              <a:t>:  0 / 250</a:t>
            </a:r>
            <a:endParaRPr lang="fr-FR" dirty="0"/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329</Words>
  <Application>Microsoft Office PowerPoint</Application>
  <PresentationFormat>Affichage à l'écran (4:3)</PresentationFormat>
  <Paragraphs>110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Fractal Structure                                     of Time / Price scaling invariance</vt:lpstr>
      <vt:lpstr>STRUCTURE OF TIME</vt:lpstr>
      <vt:lpstr>Musical Octave Structure </vt:lpstr>
      <vt:lpstr>Musical Octave Structure </vt:lpstr>
      <vt:lpstr>L’INVARIANCE D’ECHELLE</vt:lpstr>
      <vt:lpstr>Time increments to use</vt:lpstr>
      <vt:lpstr>Time increments to use</vt:lpstr>
      <vt:lpstr>Price Structure</vt:lpstr>
      <vt:lpstr>Gann’s Last Vision of Price : Autosimilarity of the Fractal of Price</vt:lpstr>
      <vt:lpstr>Phase of Transition / Hesitation Zone </vt:lpstr>
      <vt:lpstr>DAX – 0 / 100 000</vt:lpstr>
      <vt:lpstr>DAX – Phase of Transition</vt:lpstr>
      <vt:lpstr>DAX 0 / 25 000</vt:lpstr>
      <vt:lpstr>Fractal Structure                                     of Time / Price scaling invariance</vt:lpstr>
      <vt:lpstr>Facebook = 187.5 &gt; 125 Fractal of Price : 0 / 1 000</vt:lpstr>
      <vt:lpstr>Facebook « Operative » Fractal of Price :  0 / 250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FRACTALES DE PRIX</dc:title>
  <dc:creator>alain</dc:creator>
  <cp:lastModifiedBy>darty</cp:lastModifiedBy>
  <cp:revision>81</cp:revision>
  <dcterms:created xsi:type="dcterms:W3CDTF">2013-02-24T01:48:56Z</dcterms:created>
  <dcterms:modified xsi:type="dcterms:W3CDTF">2018-06-07T08:42:44Z</dcterms:modified>
</cp:coreProperties>
</file>